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0" r:id="rId3"/>
    <p:sldId id="257" r:id="rId4"/>
    <p:sldId id="334" r:id="rId5"/>
    <p:sldId id="268" r:id="rId6"/>
    <p:sldId id="335" r:id="rId7"/>
    <p:sldId id="336" r:id="rId8"/>
    <p:sldId id="337" r:id="rId9"/>
    <p:sldId id="347" r:id="rId10"/>
    <p:sldId id="339" r:id="rId11"/>
    <p:sldId id="340" r:id="rId12"/>
    <p:sldId id="341" r:id="rId13"/>
    <p:sldId id="342" r:id="rId14"/>
    <p:sldId id="3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48"/>
    <p:restoredTop sz="93034"/>
  </p:normalViewPr>
  <p:slideViewPr>
    <p:cSldViewPr>
      <p:cViewPr varScale="1">
        <p:scale>
          <a:sx n="108" d="100"/>
          <a:sy n="108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E200D-44B0-3C42-815C-88ED5E071D30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8DC43-2B0A-F443-9668-074D15DFE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0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9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8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5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9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1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793F-9527-4958-BEA8-9B658F49A67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329E-2CBA-4FDC-B962-13EB30D13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5400" dirty="0" smtClean="0">
                <a:latin typeface="Arial Narrow" panose="020B0606020202030204" pitchFamily="34" charset="0"/>
              </a:rPr>
              <a:t>The Wisdom of Finance</a:t>
            </a:r>
            <a:br>
              <a:rPr lang="en-US" sz="5400" dirty="0" smtClean="0">
                <a:latin typeface="Arial Narrow" panose="020B0606020202030204" pitchFamily="34" charset="0"/>
              </a:rPr>
            </a:br>
            <a:r>
              <a:rPr lang="en-US" sz="3600" dirty="0" smtClean="0">
                <a:latin typeface="Arial Narrow" panose="020B0606020202030204" pitchFamily="34" charset="0"/>
              </a:rPr>
              <a:t>Discovering Humanity in the World of Risk and Return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Mihir A. Desai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September 12, 2017</a:t>
            </a:r>
            <a:endParaRPr lang="en-US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Mergers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066800"/>
            <a:ext cx="414737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Leverage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173163"/>
            <a:ext cx="7950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Bankruptcy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21080"/>
            <a:ext cx="75819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Why Everyone Hates Finance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151731"/>
            <a:ext cx="78613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Conclusion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56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The gulf between finance and the humanities is a real loss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Finance can use the humanization provided by humanities 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The humanities need to lose their caricature of finance – finance as a noble set of ideas, no matter current state of practice</a:t>
            </a:r>
          </a:p>
          <a:p>
            <a:r>
              <a:rPr lang="en-US" sz="2800" dirty="0">
                <a:latin typeface="Arial Narrow"/>
                <a:cs typeface="Arial Narrow"/>
              </a:rPr>
              <a:t>The ideas – and ideals – of finance might actually improve practice by making finance more </a:t>
            </a:r>
            <a:r>
              <a:rPr lang="en-US" sz="2800" dirty="0" smtClean="0">
                <a:latin typeface="Arial Narrow"/>
                <a:cs typeface="Arial Narrow"/>
              </a:rPr>
              <a:t>aspirations</a:t>
            </a:r>
          </a:p>
          <a:p>
            <a:endParaRPr lang="en-US" sz="2800" dirty="0" smtClean="0">
              <a:latin typeface="Arial Narrow"/>
              <a:cs typeface="Arial Narrow"/>
            </a:endParaRPr>
          </a:p>
          <a:p>
            <a:pPr marL="0" indent="0" algn="ctr">
              <a:buNone/>
            </a:pPr>
            <a:r>
              <a:rPr lang="en-US" sz="2800" i="1" dirty="0" smtClean="0">
                <a:latin typeface="Arial Narrow"/>
                <a:cs typeface="Arial Narrow"/>
              </a:rPr>
              <a:t>Thank you!</a:t>
            </a:r>
            <a:endParaRPr lang="is-IS" sz="2800" i="1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209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The Origins (1)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In May 2015, I gave a talk to graduating HBS MBA students– I had no idea what to do other than a title:  “The Wisdom of Finance” </a:t>
            </a:r>
          </a:p>
          <a:p>
            <a:r>
              <a:rPr lang="en-US" dirty="0" smtClean="0">
                <a:latin typeface="Arial Narrow"/>
                <a:cs typeface="Arial Narrow"/>
              </a:rPr>
              <a:t>Then, I had to figure out what that meant</a:t>
            </a:r>
            <a:r>
              <a:rPr lang="is-IS" dirty="0" smtClean="0">
                <a:latin typeface="Arial Narrow"/>
                <a:cs typeface="Arial Narrow"/>
              </a:rPr>
              <a:t>….</a:t>
            </a:r>
          </a:p>
          <a:p>
            <a:r>
              <a:rPr lang="is-IS" dirty="0" smtClean="0">
                <a:latin typeface="Arial Narrow"/>
                <a:cs typeface="Arial Narrow"/>
              </a:rPr>
              <a:t>It turned out to be remarkably clear...</a:t>
            </a:r>
          </a:p>
          <a:p>
            <a:r>
              <a:rPr lang="is-IS" dirty="0" smtClean="0">
                <a:latin typeface="Arial Narrow"/>
                <a:cs typeface="Arial Narrow"/>
              </a:rPr>
              <a:t>And, then I wrote a book about – which was not so straightforward...</a:t>
            </a:r>
            <a:endParaRPr lang="en-US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is-IS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391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Motivation (1)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This will not be about when to roll over your IRA or how to make money in the stock market</a:t>
            </a:r>
          </a:p>
          <a:p>
            <a:endParaRPr lang="en-US" sz="1200" dirty="0" smtClean="0"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This is about bridging finance and the humanities - a la C. P. Snow and Two Cultures</a:t>
            </a:r>
          </a:p>
          <a:p>
            <a:endParaRPr lang="en-US" sz="1200" dirty="0" smtClean="0"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The humanities can illuminate finance in a novel way</a:t>
            </a:r>
            <a:r>
              <a:rPr lang="is-IS" dirty="0" smtClean="0">
                <a:latin typeface="Arial Narrow"/>
                <a:cs typeface="Arial Narrow"/>
              </a:rPr>
              <a:t>…</a:t>
            </a:r>
          </a:p>
          <a:p>
            <a:endParaRPr lang="en-US" sz="1200" dirty="0" smtClean="0">
              <a:latin typeface="Arial Narrow"/>
              <a:cs typeface="Arial Narrow"/>
            </a:endParaRPr>
          </a:p>
          <a:p>
            <a:r>
              <a:rPr lang="is-IS" dirty="0" smtClean="0">
                <a:latin typeface="Arial Narrow"/>
                <a:cs typeface="Arial Narrow"/>
              </a:rPr>
              <a:t>…</a:t>
            </a:r>
            <a:r>
              <a:rPr lang="en-US" dirty="0" smtClean="0">
                <a:latin typeface="Arial Narrow"/>
                <a:cs typeface="Arial Narrow"/>
              </a:rPr>
              <a:t>and the ideas of finance provide surprising insight on common aspects of our humanity </a:t>
            </a:r>
          </a:p>
          <a:p>
            <a:pPr marL="0" indent="0" algn="ctr">
              <a:buNone/>
            </a:pPr>
            <a:r>
              <a:rPr lang="en-US" i="1" dirty="0" smtClean="0">
                <a:latin typeface="Arial Narrow"/>
                <a:cs typeface="Arial Narrow"/>
              </a:rPr>
              <a:t>“Money is a kind of poetry.” - Wallace Stevens</a:t>
            </a:r>
          </a:p>
        </p:txBody>
      </p:sp>
    </p:spTree>
    <p:extLst>
      <p:ext uri="{BB962C8B-B14F-4D97-AF65-F5344CB8AC3E}">
        <p14:creationId xmlns:p14="http://schemas.microsoft.com/office/powerpoint/2010/main" val="24512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Motivation (2)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 Narrow"/>
                <a:cs typeface="Arial Narrow"/>
              </a:rPr>
              <a:t>In the process</a:t>
            </a:r>
            <a:r>
              <a:rPr lang="is-IS" sz="2800" dirty="0" smtClean="0">
                <a:latin typeface="Arial Narrow"/>
                <a:cs typeface="Arial Narrow"/>
              </a:rPr>
              <a:t>…</a:t>
            </a:r>
            <a:endParaRPr lang="en-US" sz="2800" dirty="0" smtClean="0">
              <a:latin typeface="Arial Narrow"/>
              <a:cs typeface="Arial Narrow"/>
            </a:endParaRP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Newcomers to finance can learn finance without an equation or graph – and only through stories</a:t>
            </a:r>
            <a:r>
              <a:rPr lang="is-IS" dirty="0" smtClean="0">
                <a:latin typeface="Arial Narrow"/>
                <a:cs typeface="Arial Narrow"/>
              </a:rPr>
              <a:t>…</a:t>
            </a:r>
          </a:p>
          <a:p>
            <a:pPr lvl="1"/>
            <a:r>
              <a:rPr lang="is-IS" dirty="0" smtClean="0">
                <a:latin typeface="Arial Narrow"/>
                <a:cs typeface="Arial Narrow"/>
              </a:rPr>
              <a:t>Finance professionals can think about these ideas in a totally new way</a:t>
            </a:r>
          </a:p>
          <a:p>
            <a:pPr lvl="1"/>
            <a:r>
              <a:rPr lang="is-IS" dirty="0" smtClean="0">
                <a:latin typeface="Arial Narrow"/>
                <a:cs typeface="Arial Narrow"/>
              </a:rPr>
              <a:t>Maybe, we can actually make finance better.</a:t>
            </a:r>
          </a:p>
          <a:p>
            <a:pPr lvl="2"/>
            <a:r>
              <a:rPr lang="is-IS" sz="2800" dirty="0" smtClean="0">
                <a:latin typeface="Arial Narrow"/>
                <a:cs typeface="Arial Narrow"/>
              </a:rPr>
              <a:t>The practice of finance is broken...</a:t>
            </a:r>
          </a:p>
          <a:p>
            <a:pPr lvl="2"/>
            <a:r>
              <a:rPr lang="is-IS" sz="2800" dirty="0" smtClean="0">
                <a:latin typeface="Arial Narrow"/>
                <a:cs typeface="Arial Narrow"/>
              </a:rPr>
              <a:t>Regulation and outrage only go so far...and can make things worse</a:t>
            </a:r>
          </a:p>
          <a:p>
            <a:pPr lvl="2"/>
            <a:r>
              <a:rPr lang="is-IS" sz="2800" dirty="0" smtClean="0">
                <a:latin typeface="Arial Narrow"/>
                <a:cs typeface="Arial Narrow"/>
              </a:rPr>
              <a:t>Reanchoring the practice of finance in the ideas – and ideals – of finance may rehabilitate finance</a:t>
            </a:r>
            <a:endParaRPr lang="en-US" sz="2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484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Outline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Risk and Insurance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Risk Management – Options/Diversification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Value Creation and Valuation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Corporate Governance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Mergers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Leverage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Bankruptcy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 Narrow"/>
                <a:cs typeface="Arial Narrow"/>
              </a:rPr>
              <a:t>Why Everyone Hates Finance</a:t>
            </a:r>
          </a:p>
          <a:p>
            <a:pPr>
              <a:lnSpc>
                <a:spcPct val="15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932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Risk and Insurance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081881"/>
            <a:ext cx="34766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Risk Management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274" y="1066800"/>
            <a:ext cx="412145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Value Creation and Valuation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066800"/>
            <a:ext cx="7950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Corporate Governance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139031"/>
            <a:ext cx="6286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348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Office Theme</vt:lpstr>
      <vt:lpstr>The Wisdom of Finance Discovering Humanity in the World of Risk and Return</vt:lpstr>
      <vt:lpstr>The Origins (1)</vt:lpstr>
      <vt:lpstr>Motivation (1)</vt:lpstr>
      <vt:lpstr>Motivation (2)</vt:lpstr>
      <vt:lpstr>Outline</vt:lpstr>
      <vt:lpstr>Risk and Insurance</vt:lpstr>
      <vt:lpstr>Risk Management</vt:lpstr>
      <vt:lpstr>Value Creation and Valuation</vt:lpstr>
      <vt:lpstr>Corporate Governance</vt:lpstr>
      <vt:lpstr>Mergers</vt:lpstr>
      <vt:lpstr>Leverage</vt:lpstr>
      <vt:lpstr>Bankruptcy</vt:lpstr>
      <vt:lpstr>Why Everyone Hates Finance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for Life</dc:title>
  <dc:creator>Beuscher, Alex</dc:creator>
  <cp:lastModifiedBy>kristin aguilera</cp:lastModifiedBy>
  <cp:revision>83</cp:revision>
  <dcterms:created xsi:type="dcterms:W3CDTF">2015-02-18T18:52:20Z</dcterms:created>
  <dcterms:modified xsi:type="dcterms:W3CDTF">2017-08-29T13:45:14Z</dcterms:modified>
</cp:coreProperties>
</file>